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256" r:id="rId2"/>
    <p:sldId id="262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0C"/>
    <a:srgbClr val="7F7F7F"/>
    <a:srgbClr val="729AD2"/>
    <a:srgbClr val="5A7F2F"/>
    <a:srgbClr val="B22A63"/>
    <a:srgbClr val="309CB4"/>
    <a:srgbClr val="669035"/>
    <a:srgbClr val="B22F52"/>
    <a:srgbClr val="5A7F31"/>
    <a:srgbClr val="608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 autoAdjust="0"/>
    <p:restoredTop sz="96170"/>
  </p:normalViewPr>
  <p:slideViewPr>
    <p:cSldViewPr snapToGrid="0">
      <p:cViewPr varScale="1">
        <p:scale>
          <a:sx n="115" d="100"/>
          <a:sy n="115" d="100"/>
        </p:scale>
        <p:origin x="120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08FEE-257D-9B40-8933-405595B2FDDE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DCFF1-27B5-BB49-AB0F-20FA75BBBF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695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FD71-7049-354E-BEC9-5F59786FF259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2612-0954-814F-9D27-EE5E3FF51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202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02612-0954-814F-9D27-EE5E3FF51A93}" type="slidenum">
              <a:rPr lang="en-US" smtClean="0"/>
              <a:t>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1E15E53-F578-8831-E47E-7A209A2073F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0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rgbClr val="009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c blister pack v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65949">
            <a:off x="-295285" y="17503"/>
            <a:ext cx="8822912" cy="5098936"/>
          </a:xfrm>
          <a:prstGeom prst="rect">
            <a:avLst/>
          </a:prstGeom>
          <a:effectLst>
            <a:outerShdw blurRad="117475" dist="114300" dir="2700000" sx="101000" sy="101000" algn="tl" rotWithShape="0">
              <a:schemeClr val="tx1">
                <a:lumMod val="65000"/>
                <a:lumOff val="35000"/>
                <a:alpha val="33000"/>
              </a:scheme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61284" y="258577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1284" y="776644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61783" y="1294711"/>
            <a:ext cx="3195095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F68CF-5062-404D-A429-5580525F2D49}"/>
              </a:ext>
            </a:extLst>
          </p:cNvPr>
          <p:cNvSpPr txBox="1"/>
          <p:nvPr userDrawn="1"/>
        </p:nvSpPr>
        <p:spPr>
          <a:xfrm>
            <a:off x="6121823" y="1947006"/>
            <a:ext cx="42819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Myriad Pro"/>
                <a:cs typeface="Myriad Pro"/>
              </a:rPr>
              <a:t>WE TOUCH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MILLIONS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OF LIVES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Myriad Pro"/>
                <a:cs typeface="Myriad Pro"/>
              </a:rPr>
              <a:t>EVERY 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463DB-CD81-9805-777C-1DE0DCCCDC06}"/>
              </a:ext>
            </a:extLst>
          </p:cNvPr>
          <p:cNvSpPr txBox="1"/>
          <p:nvPr userDrawn="1"/>
        </p:nvSpPr>
        <p:spPr>
          <a:xfrm>
            <a:off x="7155687" y="4110365"/>
            <a:ext cx="1988313" cy="864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4EE79-C49D-7C0C-947A-5319FF0864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78" y="4351759"/>
            <a:ext cx="1503530" cy="3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4163" y="914163"/>
            <a:ext cx="4081867" cy="39899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757678"/>
                </a:solidFill>
                <a:latin typeface="Myriad Pro"/>
              </a:defRPr>
            </a:lvl1pPr>
            <a:lvl2pPr>
              <a:defRPr sz="1600">
                <a:solidFill>
                  <a:srgbClr val="757678"/>
                </a:solidFill>
                <a:latin typeface="Myriad Pro"/>
              </a:defRPr>
            </a:lvl2pPr>
            <a:lvl3pPr>
              <a:defRPr sz="1400">
                <a:solidFill>
                  <a:srgbClr val="757678"/>
                </a:solidFill>
                <a:latin typeface="Myriad Pro"/>
              </a:defRPr>
            </a:lvl3pPr>
            <a:lvl4pPr>
              <a:defRPr sz="1200">
                <a:solidFill>
                  <a:srgbClr val="757678"/>
                </a:solidFill>
                <a:latin typeface="Myriad Pro"/>
              </a:defRPr>
            </a:lvl4pPr>
            <a:lvl5pPr>
              <a:defRPr sz="1100">
                <a:solidFill>
                  <a:srgbClr val="757678"/>
                </a:solidFill>
                <a:latin typeface="Myriad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09319" y="915986"/>
            <a:ext cx="4350518" cy="3989969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757678"/>
                </a:solidFill>
                <a:latin typeface="Myriad Pro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6C538-C8AE-314B-4C4D-91B0F5787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1313" y="64076"/>
            <a:ext cx="1116000" cy="712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7EE6DB-C274-B1BB-77C0-F06A2F159417}"/>
              </a:ext>
            </a:extLst>
          </p:cNvPr>
          <p:cNvSpPr txBox="1">
            <a:spLocks/>
          </p:cNvSpPr>
          <p:nvPr userDrawn="1"/>
        </p:nvSpPr>
        <p:spPr>
          <a:xfrm>
            <a:off x="73429" y="74870"/>
            <a:ext cx="6138060" cy="638632"/>
          </a:xfrm>
          <a:prstGeom prst="rect">
            <a:avLst/>
          </a:prstGeom>
          <a:solidFill>
            <a:srgbClr val="EE7D0C"/>
          </a:solidFill>
          <a:ln w="762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1600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yriad Pro"/>
                <a:ea typeface="+mj-ea"/>
                <a:cs typeface="Myriad Pro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4E8AE13-1501-C978-7FCE-C874DD094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592" y="248759"/>
            <a:ext cx="39553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0000"/>
              </a:lnSpc>
              <a:defRPr sz="1050" b="1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7842A020-5B03-5847-AD24-C3A9D2D49B9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D6B3052-943A-40FC-A343-6E60112996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4163" y="229216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7103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iniature people standing in front of a blackboard&#10;&#10;Description automatically generated with low confidence">
            <a:extLst>
              <a:ext uri="{FF2B5EF4-FFF2-40B4-BE49-F238E27FC236}">
                <a16:creationId xmlns:a16="http://schemas.microsoft.com/office/drawing/2014/main" id="{EE9F04E1-B1BA-A2CA-1F2D-08C158B2CC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285" y="0"/>
            <a:ext cx="9232285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F35AA5-93A0-BB26-3A73-7822E5040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2844" y="4416911"/>
            <a:ext cx="5974561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9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shake coffee cup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357" y="0"/>
            <a:ext cx="9198358" cy="51434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6E47E2-16F5-E4BE-F953-E195A56CF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89" y="1297697"/>
            <a:ext cx="5974561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miniature&#10;&#10;Description automatically generated with medium confidence">
            <a:extLst>
              <a:ext uri="{FF2B5EF4-FFF2-40B4-BE49-F238E27FC236}">
                <a16:creationId xmlns:a16="http://schemas.microsoft.com/office/drawing/2014/main" id="{DE646DED-3FCD-D802-53F3-F8377E07E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649"/>
            <a:ext cx="9144000" cy="51661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6E47E2-16F5-E4BE-F953-E195A56CF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56" y="1254968"/>
            <a:ext cx="5974561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1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ice skating, group, rink&#10;&#10;Description automatically generated">
            <a:extLst>
              <a:ext uri="{FF2B5EF4-FFF2-40B4-BE49-F238E27FC236}">
                <a16:creationId xmlns:a16="http://schemas.microsoft.com/office/drawing/2014/main" id="{0206795B-B3A6-3A04-8554-25FF85AFD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65771" cy="51434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6E47E2-16F5-E4BE-F953-E195A56CF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652" y="460209"/>
            <a:ext cx="5974561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3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iniature figurines of men standing in front of a globe&#10;&#10;Description automatically generated with medium confidence">
            <a:extLst>
              <a:ext uri="{FF2B5EF4-FFF2-40B4-BE49-F238E27FC236}">
                <a16:creationId xmlns:a16="http://schemas.microsoft.com/office/drawing/2014/main" id="{2798243C-8FBA-0005-D679-67B57AF3F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989" y="0"/>
            <a:ext cx="7712071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536" y="2571750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7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2F20A733-6027-BB6A-7A46-6796A8A84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0386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6E47E2-16F5-E4BE-F953-E195A56CF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652" y="460209"/>
            <a:ext cx="5974561" cy="46426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7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iniature figurine of a person working on a plant&#10;&#10;Description automatically generated with low confidence">
            <a:extLst>
              <a:ext uri="{FF2B5EF4-FFF2-40B4-BE49-F238E27FC236}">
                <a16:creationId xmlns:a16="http://schemas.microsoft.com/office/drawing/2014/main" id="{D4436FC6-ADAF-DF0B-8992-A418FFA47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50"/>
            <a:ext cx="9155317" cy="51371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6E47E2-16F5-E4BE-F953-E195A56CF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839" y="1195147"/>
            <a:ext cx="5974561" cy="46426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89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lobe, sphere, world&#10;&#10;Description automatically generated">
            <a:extLst>
              <a:ext uri="{FF2B5EF4-FFF2-40B4-BE49-F238E27FC236}">
                <a16:creationId xmlns:a16="http://schemas.microsoft.com/office/drawing/2014/main" id="{D8DFEE82-D638-21CA-69F7-5170FF5DB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7704" cy="51435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5230" y="349113"/>
            <a:ext cx="5275262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5439DD32-5ED1-7BFD-6D25-CCBA0A52B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1261" y="503668"/>
            <a:ext cx="5275262" cy="46426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6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rgbClr val="B68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c blister pack v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65949">
            <a:off x="-295285" y="17503"/>
            <a:ext cx="8822912" cy="5098936"/>
          </a:xfrm>
          <a:prstGeom prst="rect">
            <a:avLst/>
          </a:prstGeom>
          <a:effectLst>
            <a:outerShdw blurRad="117475" dist="114300" dir="2700000" sx="101000" sy="101000" algn="tl" rotWithShape="0">
              <a:schemeClr val="tx1">
                <a:lumMod val="65000"/>
                <a:lumOff val="35000"/>
                <a:alpha val="33000"/>
              </a:scheme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61284" y="258577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1284" y="776644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61783" y="1294711"/>
            <a:ext cx="3195095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F68CF-5062-404D-A429-5580525F2D49}"/>
              </a:ext>
            </a:extLst>
          </p:cNvPr>
          <p:cNvSpPr txBox="1"/>
          <p:nvPr userDrawn="1"/>
        </p:nvSpPr>
        <p:spPr>
          <a:xfrm>
            <a:off x="6121823" y="1947006"/>
            <a:ext cx="4281968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Myriad Pro"/>
                <a:cs typeface="Myriad Pro"/>
              </a:rPr>
              <a:t>WE MAKE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MORE THAN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Myriad Pro"/>
                <a:cs typeface="Myriad Pro"/>
              </a:rPr>
              <a:t>MEDICINES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92CAA-A415-70AC-0471-BD5409070EB6}"/>
              </a:ext>
            </a:extLst>
          </p:cNvPr>
          <p:cNvSpPr txBox="1"/>
          <p:nvPr userDrawn="1"/>
        </p:nvSpPr>
        <p:spPr>
          <a:xfrm>
            <a:off x="7155687" y="4110365"/>
            <a:ext cx="1988313" cy="864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3D41C-3F91-D4C7-96AA-768F5D3C09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78" y="4351759"/>
            <a:ext cx="1503530" cy="3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7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tor and a person&#10;&#10;Description automatically generated with low confidence">
            <a:extLst>
              <a:ext uri="{FF2B5EF4-FFF2-40B4-BE49-F238E27FC236}">
                <a16:creationId xmlns:a16="http://schemas.microsoft.com/office/drawing/2014/main" id="{17E8D793-A14F-0E9C-A473-F284753C9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112" y="1341690"/>
            <a:ext cx="5704887" cy="38018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D32B65-F7BB-B39D-614B-BA1C2A830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67" y="1136057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dance, footwear, clothing&#10;&#10;Description automatically generated">
            <a:extLst>
              <a:ext uri="{FF2B5EF4-FFF2-40B4-BE49-F238E27FC236}">
                <a16:creationId xmlns:a16="http://schemas.microsoft.com/office/drawing/2014/main" id="{E90D7241-561D-6D41-75E5-22EEF4BE6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821"/>
            <a:ext cx="9144000" cy="51743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D32B65-F7BB-B39D-614B-BA1C2A830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72" y="589126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99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clothing, water, group&#10;&#10;Description automatically generated">
            <a:extLst>
              <a:ext uri="{FF2B5EF4-FFF2-40B4-BE49-F238E27FC236}">
                <a16:creationId xmlns:a16="http://schemas.microsoft.com/office/drawing/2014/main" id="{DC03D43F-A4C3-F3C8-7B77-2599578A6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25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D32B65-F7BB-B39D-614B-BA1C2A830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72" y="589126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06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niature figurines of doctors on a stethoscope&#10;&#10;Description automatically generated">
            <a:extLst>
              <a:ext uri="{FF2B5EF4-FFF2-40B4-BE49-F238E27FC236}">
                <a16:creationId xmlns:a16="http://schemas.microsoft.com/office/drawing/2014/main" id="{05495FD5-A840-F787-AB7F-127BCD608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1793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D32B65-F7BB-B39D-614B-BA1C2A830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469" y="4315093"/>
            <a:ext cx="4916766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LEGO, miniature&#10;&#10;Description automatically generated">
            <a:extLst>
              <a:ext uri="{FF2B5EF4-FFF2-40B4-BE49-F238E27FC236}">
                <a16:creationId xmlns:a16="http://schemas.microsoft.com/office/drawing/2014/main" id="{C4B889FE-845B-4E4A-7EE8-4E824C58C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275"/>
            <a:ext cx="9144000" cy="51637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D32B65-F7BB-B39D-614B-BA1C2A830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72" y="589126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niature figurines of doctors standing on a globe&#10;&#10;Description automatically generated with medium confidence">
            <a:extLst>
              <a:ext uri="{FF2B5EF4-FFF2-40B4-BE49-F238E27FC236}">
                <a16:creationId xmlns:a16="http://schemas.microsoft.com/office/drawing/2014/main" id="{770A7881-F69D-4515-086F-A6EE94F51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4" y="374750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9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rniture, sky, table, chair&#10;&#10;Description automatically generated">
            <a:extLst>
              <a:ext uri="{FF2B5EF4-FFF2-40B4-BE49-F238E27FC236}">
                <a16:creationId xmlns:a16="http://schemas.microsoft.com/office/drawing/2014/main" id="{1AAEB6B8-0C3B-6599-A08B-73BAFF50D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524" cy="51435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4" y="374750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54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ug, indoor, bottle, orange&#10;&#10;Description automatically generated">
            <a:extLst>
              <a:ext uri="{FF2B5EF4-FFF2-40B4-BE49-F238E27FC236}">
                <a16:creationId xmlns:a16="http://schemas.microsoft.com/office/drawing/2014/main" id="{61644D9A-7416-25EC-14FB-F4E6FE985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569"/>
            <a:ext cx="9144000" cy="521206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6505" y="272201"/>
            <a:ext cx="5275262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01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uple of miniature people standing next to pills&#10;&#10;Description automatically generated with low confidence">
            <a:extLst>
              <a:ext uri="{FF2B5EF4-FFF2-40B4-BE49-F238E27FC236}">
                <a16:creationId xmlns:a16="http://schemas.microsoft.com/office/drawing/2014/main" id="{4C0BF7D3-5F59-4B36-8D1D-55481D670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7127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286" y="990048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85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3AE4D65-89B2-CC0D-AD69-C6CF96A93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3" y="0"/>
            <a:ext cx="9140607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79" y="332752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8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rgbClr val="729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c blister pack v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65949">
            <a:off x="-295285" y="17503"/>
            <a:ext cx="8822912" cy="5098936"/>
          </a:xfrm>
          <a:prstGeom prst="rect">
            <a:avLst/>
          </a:prstGeom>
          <a:effectLst>
            <a:outerShdw blurRad="117475" dist="114300" dir="2700000" sx="101000" sy="101000" algn="tl" rotWithShape="0">
              <a:schemeClr val="tx1">
                <a:lumMod val="65000"/>
                <a:lumOff val="35000"/>
                <a:alpha val="33000"/>
              </a:scheme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61284" y="258577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1284" y="776644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61783" y="1294711"/>
            <a:ext cx="3195095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F68CF-5062-404D-A429-5580525F2D49}"/>
              </a:ext>
            </a:extLst>
          </p:cNvPr>
          <p:cNvSpPr txBox="1"/>
          <p:nvPr userDrawn="1"/>
        </p:nvSpPr>
        <p:spPr>
          <a:xfrm>
            <a:off x="6128513" y="1865946"/>
            <a:ext cx="4281968" cy="177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MILLIONS 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OF PEOPLE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solidFill>
                  <a:schemeClr val="bg1"/>
                </a:solidFill>
                <a:latin typeface="Myriad Pro"/>
                <a:cs typeface="Myriad Pro"/>
              </a:rPr>
              <a:t>BENEFIT FROM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solidFill>
                  <a:schemeClr val="bg1"/>
                </a:solidFill>
                <a:latin typeface="Myriad Pro"/>
                <a:cs typeface="Myriad Pro"/>
              </a:rPr>
              <a:t>OUR MEDICINES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EVERY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13702-B4F3-53BE-4841-A145A66724E0}"/>
              </a:ext>
            </a:extLst>
          </p:cNvPr>
          <p:cNvSpPr txBox="1"/>
          <p:nvPr userDrawn="1"/>
        </p:nvSpPr>
        <p:spPr>
          <a:xfrm>
            <a:off x="7155687" y="4110365"/>
            <a:ext cx="1988313" cy="864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4ABCD-B7AF-2207-5554-3C88187DD9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78" y="4351759"/>
            <a:ext cx="1503530" cy="3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27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B82C675B-B8AE-77BE-7F87-0D351F3D8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3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79" y="332752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57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group of people sitting on a pill&#10;&#10;Description automatically generated with low confidence">
            <a:extLst>
              <a:ext uri="{FF2B5EF4-FFF2-40B4-BE49-F238E27FC236}">
                <a16:creationId xmlns:a16="http://schemas.microsoft.com/office/drawing/2014/main" id="{057E218C-C67C-A0DA-7287-837BD7254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03" y="0"/>
            <a:ext cx="9139298" cy="51435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79" y="332752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59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ky, water, outdoor, beach&#10;&#10;Description automatically generated">
            <a:extLst>
              <a:ext uri="{FF2B5EF4-FFF2-40B4-BE49-F238E27FC236}">
                <a16:creationId xmlns:a16="http://schemas.microsoft.com/office/drawing/2014/main" id="{8576234D-6BC5-9241-E778-FB41E04E1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235498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71" y="1802629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16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16565091-FB98-97DF-FC7B-8B2D9917B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640" y="0"/>
            <a:ext cx="666736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71" y="1802629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74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oup of miniature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C314B42E-0C3D-96DE-389F-9880C8F49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3491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4113" y="1059145"/>
            <a:ext cx="5275262" cy="46426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89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footwear, ice skating, cartoon, group&#10;&#10;Description automatically generated">
            <a:extLst>
              <a:ext uri="{FF2B5EF4-FFF2-40B4-BE49-F238E27FC236}">
                <a16:creationId xmlns:a16="http://schemas.microsoft.com/office/drawing/2014/main" id="{3300FD1F-1101-2B2E-8241-9ECB52FC6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B114CD0-453F-B75A-D5B5-B33972427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4122" y="4096676"/>
            <a:ext cx="5275262" cy="46426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55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twear, group, person, people&#10;&#10;Description automatically generated">
            <a:extLst>
              <a:ext uri="{FF2B5EF4-FFF2-40B4-BE49-F238E27FC236}">
                <a16:creationId xmlns:a16="http://schemas.microsoft.com/office/drawing/2014/main" id="{261239FD-557F-13CA-5A46-BF4BFC3E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20"/>
            <a:ext cx="9152585" cy="51386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687" y="440909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57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ug, medicine, pharmaceutical drug, prescription drug&#10;&#10;Description automatically generated">
            <a:extLst>
              <a:ext uri="{FF2B5EF4-FFF2-40B4-BE49-F238E27FC236}">
                <a16:creationId xmlns:a16="http://schemas.microsoft.com/office/drawing/2014/main" id="{DA579065-9E63-9F8C-15E7-E00A8FAF7E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" y="1"/>
            <a:ext cx="9142647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927" y="126203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1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on a pen&#10;&#10;Description automatically generated with medium confidence">
            <a:extLst>
              <a:ext uri="{FF2B5EF4-FFF2-40B4-BE49-F238E27FC236}">
                <a16:creationId xmlns:a16="http://schemas.microsoft.com/office/drawing/2014/main" id="{30152E1E-EDB8-7C5F-8F1C-BC3A43053C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8676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927" y="126203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7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gnifying glass with a group of people&#10;&#10;Description automatically generated with low confidence">
            <a:extLst>
              <a:ext uri="{FF2B5EF4-FFF2-40B4-BE49-F238E27FC236}">
                <a16:creationId xmlns:a16="http://schemas.microsoft.com/office/drawing/2014/main" id="{6551DB2E-3C64-AA1D-059D-5F7E6ACD9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5240" y="8407"/>
            <a:ext cx="9144000" cy="51350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7307" y="553376"/>
            <a:ext cx="5275262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3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bg>
      <p:bgPr>
        <a:solidFill>
          <a:srgbClr val="756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c blister pack v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65949">
            <a:off x="-295285" y="17503"/>
            <a:ext cx="8822912" cy="5098936"/>
          </a:xfrm>
          <a:prstGeom prst="rect">
            <a:avLst/>
          </a:prstGeom>
          <a:effectLst>
            <a:outerShdw blurRad="117475" dist="114300" dir="2700000" sx="101000" sy="101000" algn="tl" rotWithShape="0">
              <a:schemeClr val="tx1">
                <a:lumMod val="65000"/>
                <a:lumOff val="35000"/>
                <a:alpha val="33000"/>
              </a:scheme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61284" y="258577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1284" y="776644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61783" y="1294711"/>
            <a:ext cx="3195095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F68CF-5062-404D-A429-5580525F2D49}"/>
              </a:ext>
            </a:extLst>
          </p:cNvPr>
          <p:cNvSpPr txBox="1"/>
          <p:nvPr userDrawn="1"/>
        </p:nvSpPr>
        <p:spPr>
          <a:xfrm>
            <a:off x="5833807" y="2129746"/>
            <a:ext cx="4281968" cy="144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MILLIONS OF LIVES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solidFill>
                  <a:schemeClr val="bg1"/>
                </a:solidFill>
                <a:latin typeface="Myriad Pro"/>
                <a:cs typeface="Myriad Pro"/>
              </a:rPr>
              <a:t>BENEFIT FROM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solidFill>
                  <a:schemeClr val="bg1"/>
                </a:solidFill>
                <a:latin typeface="Myriad Pro"/>
                <a:cs typeface="Myriad Pro"/>
              </a:rPr>
              <a:t>OUR MEDICINES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EVERY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C920D-B221-3719-E5B6-BBFA5D5E0B41}"/>
              </a:ext>
            </a:extLst>
          </p:cNvPr>
          <p:cNvSpPr txBox="1"/>
          <p:nvPr userDrawn="1"/>
        </p:nvSpPr>
        <p:spPr>
          <a:xfrm>
            <a:off x="7155687" y="4110365"/>
            <a:ext cx="1988313" cy="864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F6C1C-12FE-7042-7815-42EB348F70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78" y="4351759"/>
            <a:ext cx="1503530" cy="3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10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iniature figurine of a person in a wheelchair&#10;&#10;Description automatically generated">
            <a:extLst>
              <a:ext uri="{FF2B5EF4-FFF2-40B4-BE49-F238E27FC236}">
                <a16:creationId xmlns:a16="http://schemas.microsoft.com/office/drawing/2014/main" id="{22151CE6-C762-3007-86FA-83F08CF04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1147" cy="52467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E144C2-9D00-658E-259D-A83BF28C9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4369" y="781976"/>
            <a:ext cx="5275262" cy="46426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43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clothing, outdoor, child&#10;&#10;Description automatically generated">
            <a:extLst>
              <a:ext uri="{FF2B5EF4-FFF2-40B4-BE49-F238E27FC236}">
                <a16:creationId xmlns:a16="http://schemas.microsoft.com/office/drawing/2014/main" id="{E99F6EAE-50AF-A089-B6C9-677657E5DD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" y="0"/>
            <a:ext cx="9143424" cy="5143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22C2D83-1B2F-9CD3-261F-CAC8C9CB6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1127" y="759116"/>
            <a:ext cx="5275262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05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miniature figurine of a person sitting on a car&#10;&#10;Description automatically generated with medium confidence">
            <a:extLst>
              <a:ext uri="{FF2B5EF4-FFF2-40B4-BE49-F238E27FC236}">
                <a16:creationId xmlns:a16="http://schemas.microsoft.com/office/drawing/2014/main" id="{60B112CF-A7B4-8158-11F9-76C0FA5D7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83" y="0"/>
            <a:ext cx="9150183" cy="5143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22C2D83-1B2F-9CD3-261F-CAC8C9CB6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387" y="113249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36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iniature figurines of men standing on a sketched paper&#10;&#10;Description automatically generated with low confidence">
            <a:extLst>
              <a:ext uri="{FF2B5EF4-FFF2-40B4-BE49-F238E27FC236}">
                <a16:creationId xmlns:a16="http://schemas.microsoft.com/office/drawing/2014/main" id="{A7DE243D-4268-BE66-7362-EB796AC430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2963" cy="5143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22C2D83-1B2F-9CD3-261F-CAC8C9CB6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767" y="42383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40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people standing in a line&#10;&#10;Description automatically generated with low confidence">
            <a:extLst>
              <a:ext uri="{FF2B5EF4-FFF2-40B4-BE49-F238E27FC236}">
                <a16:creationId xmlns:a16="http://schemas.microsoft.com/office/drawing/2014/main" id="{55E13D86-5193-6372-0736-E7C2EDD2E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77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22C2D83-1B2F-9CD3-261F-CAC8C9CB6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4369" y="606716"/>
            <a:ext cx="5275262" cy="46426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88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oup of people sitting on a green pencil&#10;&#10;Description automatically generated with low confidence">
            <a:extLst>
              <a:ext uri="{FF2B5EF4-FFF2-40B4-BE49-F238E27FC236}">
                <a16:creationId xmlns:a16="http://schemas.microsoft.com/office/drawing/2014/main" id="{60F7E78D-12F2-925D-3808-2641EE7F4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272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B114CD0-453F-B75A-D5B5-B33972427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2087" y="332396"/>
            <a:ext cx="5275262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92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group of people sitting on a pencil&#10;&#10;Description automatically generated with medium confidence">
            <a:extLst>
              <a:ext uri="{FF2B5EF4-FFF2-40B4-BE49-F238E27FC236}">
                <a16:creationId xmlns:a16="http://schemas.microsoft.com/office/drawing/2014/main" id="{450B5477-5347-1A66-C39C-2845A9294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B114CD0-453F-B75A-D5B5-B33972427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67" y="65243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50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iniature people standing next to a light bulb&#10;&#10;Description automatically generated with low confidence">
            <a:extLst>
              <a:ext uri="{FF2B5EF4-FFF2-40B4-BE49-F238E27FC236}">
                <a16:creationId xmlns:a16="http://schemas.microsoft.com/office/drawing/2014/main" id="{ECE20A3D-88A7-B881-F378-D657934C4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8219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6E47E2-16F5-E4BE-F953-E195A56CF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902" y="400532"/>
            <a:ext cx="5974561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99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running&#10;&#10;Description automatically generated with low confidence">
            <a:extLst>
              <a:ext uri="{FF2B5EF4-FFF2-40B4-BE49-F238E27FC236}">
                <a16:creationId xmlns:a16="http://schemas.microsoft.com/office/drawing/2014/main" id="{2B11D7EC-55D6-8CE4-3F44-6C3D6608F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9677" cy="51473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B114CD0-453F-B75A-D5B5-B33972427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4369" y="903896"/>
            <a:ext cx="5275262" cy="46426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0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people, group, clothing&#10;&#10;Description automatically generated">
            <a:extLst>
              <a:ext uri="{FF2B5EF4-FFF2-40B4-BE49-F238E27FC236}">
                <a16:creationId xmlns:a16="http://schemas.microsoft.com/office/drawing/2014/main" id="{436029CB-3BFF-83DB-D75B-B97C82428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74" y="0"/>
            <a:ext cx="9149674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B114CD0-453F-B75A-D5B5-B33972427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782" y="73625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3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bg>
      <p:bgPr>
        <a:solidFill>
          <a:srgbClr val="4375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c blister pack v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65949">
            <a:off x="-295285" y="17503"/>
            <a:ext cx="8822912" cy="5098936"/>
          </a:xfrm>
          <a:prstGeom prst="rect">
            <a:avLst/>
          </a:prstGeom>
          <a:effectLst>
            <a:outerShdw blurRad="117475" dist="114300" dir="2700000" sx="101000" sy="101000" algn="tl" rotWithShape="0">
              <a:schemeClr val="tx1">
                <a:lumMod val="65000"/>
                <a:lumOff val="35000"/>
                <a:alpha val="33000"/>
              </a:scheme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61284" y="258577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1284" y="776644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61783" y="1294711"/>
            <a:ext cx="3195095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F68CF-5062-404D-A429-5580525F2D49}"/>
              </a:ext>
            </a:extLst>
          </p:cNvPr>
          <p:cNvSpPr txBox="1"/>
          <p:nvPr userDrawn="1"/>
        </p:nvSpPr>
        <p:spPr>
          <a:xfrm>
            <a:off x="5812295" y="2140501"/>
            <a:ext cx="4281968" cy="144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OUR MEDICATIONS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solidFill>
                  <a:schemeClr val="bg1"/>
                </a:solidFill>
                <a:latin typeface="Myriad Pro"/>
                <a:cs typeface="Myriad Pro"/>
              </a:rPr>
              <a:t>HAVE BEEN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solidFill>
                  <a:schemeClr val="bg1"/>
                </a:solidFill>
                <a:latin typeface="Myriad Pro"/>
                <a:cs typeface="Myriad Pro"/>
              </a:rPr>
              <a:t>HELPING PEOPLE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FOR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3E612-1427-E436-238D-3BDCF0E240B8}"/>
              </a:ext>
            </a:extLst>
          </p:cNvPr>
          <p:cNvSpPr txBox="1"/>
          <p:nvPr userDrawn="1"/>
        </p:nvSpPr>
        <p:spPr>
          <a:xfrm>
            <a:off x="7155687" y="4110365"/>
            <a:ext cx="1988313" cy="864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1DD36-C18E-E4AA-CDB6-107CDC35BD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78" y="4351759"/>
            <a:ext cx="1503530" cy="3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4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oy figurine&#10;&#10;Description automatically generated with low confidence">
            <a:extLst>
              <a:ext uri="{FF2B5EF4-FFF2-40B4-BE49-F238E27FC236}">
                <a16:creationId xmlns:a16="http://schemas.microsoft.com/office/drawing/2014/main" id="{C5241638-473A-2BCF-1652-ABA5A65A6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9700"/>
            <a:ext cx="9144000" cy="52832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B114CD0-453F-B75A-D5B5-B33972427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1078" y="225716"/>
            <a:ext cx="5275262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1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port, rock climbing, climbing&#10;&#10;Description automatically generated">
            <a:extLst>
              <a:ext uri="{FF2B5EF4-FFF2-40B4-BE49-F238E27FC236}">
                <a16:creationId xmlns:a16="http://schemas.microsoft.com/office/drawing/2014/main" id="{B9DF2556-D5F1-B121-9988-2974321E4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830" cy="51435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B114CD0-453F-B75A-D5B5-B33972427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1078" y="225716"/>
            <a:ext cx="5275262" cy="46426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o people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48634A2D-00BB-6E83-9F63-B82741A7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462"/>
            <a:ext cx="9144001" cy="51449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B5C288-FEBA-7704-31D3-4819F1791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622" y="28667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79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figurine of a person sitting on a branch&#10;&#10;Description automatically generated">
            <a:extLst>
              <a:ext uri="{FF2B5EF4-FFF2-40B4-BE49-F238E27FC236}">
                <a16:creationId xmlns:a16="http://schemas.microsoft.com/office/drawing/2014/main" id="{5D49E9A8-1455-AF4B-51A5-B06CC68D1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6365" cy="514350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B114CD0-453F-B75A-D5B5-B33972427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198" y="75911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8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jumping off a rock&#10;&#10;Description automatically generated with low confidence">
            <a:extLst>
              <a:ext uri="{FF2B5EF4-FFF2-40B4-BE49-F238E27FC236}">
                <a16:creationId xmlns:a16="http://schemas.microsoft.com/office/drawing/2014/main" id="{647B1645-79CD-B8F2-CFDB-68B5BAF6C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0828"/>
            <a:ext cx="9144000" cy="51943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B5C288-FEBA-7704-31D3-4819F1791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782" y="477176"/>
            <a:ext cx="5275262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88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iniature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94F2A74F-96F1-0F73-5C00-8304AA1ED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6DDF5-7E52-F65A-F42F-EAAB54230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3617" y="4115477"/>
            <a:ext cx="4916766" cy="46426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63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miniature people sitting on a white cup&#10;&#10;Description automatically generated with low confidence">
            <a:extLst>
              <a:ext uri="{FF2B5EF4-FFF2-40B4-BE49-F238E27FC236}">
                <a16:creationId xmlns:a16="http://schemas.microsoft.com/office/drawing/2014/main" id="{E6D55AE6-763C-6E1A-85B4-434C6C22D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6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6DDF5-7E52-F65A-F42F-EAAB54230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3817" y="1044617"/>
            <a:ext cx="4916766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57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iniature figurine of a person standing next to a computer mouse&#10;&#10;Description automatically generated">
            <a:extLst>
              <a:ext uri="{FF2B5EF4-FFF2-40B4-BE49-F238E27FC236}">
                <a16:creationId xmlns:a16="http://schemas.microsoft.com/office/drawing/2014/main" id="{8E8A9482-DA26-4E6B-FE27-788C27AB0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43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6DDF5-7E52-F65A-F42F-EAAB54230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9537" y="983657"/>
            <a:ext cx="4916766" cy="46426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38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iniature people standing on a computer&#10;&#10;Description automatically generated with low confidence">
            <a:extLst>
              <a:ext uri="{FF2B5EF4-FFF2-40B4-BE49-F238E27FC236}">
                <a16:creationId xmlns:a16="http://schemas.microsoft.com/office/drawing/2014/main" id="{468A82A0-4982-5FCB-18A6-239DA74B1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7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6DDF5-7E52-F65A-F42F-EAAB54230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3617" y="1105577"/>
            <a:ext cx="4916766" cy="46426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6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Miniature figurines of people sitting on a book&#10;&#10;Description automatically generated with low confidence">
            <a:extLst>
              <a:ext uri="{FF2B5EF4-FFF2-40B4-BE49-F238E27FC236}">
                <a16:creationId xmlns:a16="http://schemas.microsoft.com/office/drawing/2014/main" id="{3EEC8239-0106-34A4-65AD-2400F14CF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" y="0"/>
            <a:ext cx="9143314" cy="51435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8471D8A8-3079-37C7-220A-3C96016DD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832" y="451966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">
    <p:bg>
      <p:bgPr>
        <a:solidFill>
          <a:srgbClr val="5A7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c blister pack v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65949">
            <a:off x="-295285" y="17503"/>
            <a:ext cx="8822912" cy="5098936"/>
          </a:xfrm>
          <a:prstGeom prst="rect">
            <a:avLst/>
          </a:prstGeom>
          <a:effectLst>
            <a:outerShdw blurRad="117475" dist="114300" dir="2700000" sx="101000" sy="101000" algn="tl" rotWithShape="0">
              <a:schemeClr val="tx1">
                <a:lumMod val="65000"/>
                <a:lumOff val="35000"/>
                <a:alpha val="33000"/>
              </a:scheme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61284" y="258577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1284" y="776644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61783" y="1294711"/>
            <a:ext cx="3195095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F68CF-5062-404D-A429-5580525F2D49}"/>
              </a:ext>
            </a:extLst>
          </p:cNvPr>
          <p:cNvSpPr txBox="1"/>
          <p:nvPr userDrawn="1"/>
        </p:nvSpPr>
        <p:spPr>
          <a:xfrm>
            <a:off x="6016697" y="2118985"/>
            <a:ext cx="4281968" cy="144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TREATING 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MILLIONS</a:t>
            </a:r>
          </a:p>
          <a:p>
            <a:pPr>
              <a:lnSpc>
                <a:spcPct val="80000"/>
              </a:lnSpc>
            </a:pPr>
            <a:r>
              <a:rPr lang="en-US" sz="2700" b="1" dirty="0">
                <a:solidFill>
                  <a:schemeClr val="bg1"/>
                </a:solidFill>
                <a:latin typeface="Myriad Pro"/>
                <a:cs typeface="Myriad Pro"/>
              </a:rPr>
              <a:t>OF PATIENTS</a:t>
            </a:r>
          </a:p>
          <a:p>
            <a:pPr>
              <a:lnSpc>
                <a:spcPct val="80000"/>
              </a:lnSpc>
            </a:pPr>
            <a:r>
              <a:rPr lang="en-US" sz="2700" dirty="0">
                <a:solidFill>
                  <a:schemeClr val="bg1"/>
                </a:solidFill>
                <a:latin typeface="Myriad Pro"/>
                <a:cs typeface="Myriad Pro"/>
              </a:rPr>
              <a:t>EVERY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97949-A9F3-7172-CE50-0E79312266BA}"/>
              </a:ext>
            </a:extLst>
          </p:cNvPr>
          <p:cNvSpPr txBox="1"/>
          <p:nvPr userDrawn="1"/>
        </p:nvSpPr>
        <p:spPr>
          <a:xfrm>
            <a:off x="7155687" y="4110365"/>
            <a:ext cx="1988313" cy="864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4EBF2-9B89-01F0-E8CB-089F26B69D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78" y="4351759"/>
            <a:ext cx="1503530" cy="3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24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iniature figurine sitting on top of a book&#10;&#10;Description automatically generated with medium confidence">
            <a:extLst>
              <a:ext uri="{FF2B5EF4-FFF2-40B4-BE49-F238E27FC236}">
                <a16:creationId xmlns:a16="http://schemas.microsoft.com/office/drawing/2014/main" id="{C34BB0AA-38C1-AB4D-E46D-917BEA5274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5426" cy="51448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6DDF5-7E52-F65A-F42F-EAAB54230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3617" y="389297"/>
            <a:ext cx="4916766" cy="46426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04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ale model, toy, construction set toy, playset&#10;&#10;Description automatically generated">
            <a:extLst>
              <a:ext uri="{FF2B5EF4-FFF2-40B4-BE49-F238E27FC236}">
                <a16:creationId xmlns:a16="http://schemas.microsoft.com/office/drawing/2014/main" id="{4A60D565-2A7B-DF3D-99AF-A6FBC011A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420" y="524348"/>
            <a:ext cx="6926580" cy="46191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6DDF5-7E52-F65A-F42F-EAAB54230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677" y="310449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752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iniature figurines of a person and person sitting on a typewriter&#10;&#10;Description automatically generated">
            <a:extLst>
              <a:ext uri="{FF2B5EF4-FFF2-40B4-BE49-F238E27FC236}">
                <a16:creationId xmlns:a16="http://schemas.microsoft.com/office/drawing/2014/main" id="{5501D93D-E7E1-FC44-E680-443D5F2CE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787"/>
            <a:ext cx="9144000" cy="51982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6DDF5-7E52-F65A-F42F-EAAB54230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677" y="310449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843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pencil and miniature people&#10;&#10;Description automatically generated with low confidence">
            <a:extLst>
              <a:ext uri="{FF2B5EF4-FFF2-40B4-BE49-F238E27FC236}">
                <a16:creationId xmlns:a16="http://schemas.microsoft.com/office/drawing/2014/main" id="{AE461ACB-9B74-87EA-A26F-91BE00F9B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6872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BB6EDDF-D12A-6600-7B16-4998CD35A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677" y="310449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59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iniature figurines of men sitting on a keyboard&#10;&#10;Description automatically generated with low confidence">
            <a:extLst>
              <a:ext uri="{FF2B5EF4-FFF2-40B4-BE49-F238E27FC236}">
                <a16:creationId xmlns:a16="http://schemas.microsoft.com/office/drawing/2014/main" id="{615E083F-2FE4-8056-3EFE-591D90A5A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319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BB6EDDF-D12A-6600-7B16-4998CD35A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557" y="4349049"/>
            <a:ext cx="4916766" cy="4642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853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ardboard, carton, shipping box, package delivery&#10;&#10;Description automatically generated">
            <a:extLst>
              <a:ext uri="{FF2B5EF4-FFF2-40B4-BE49-F238E27FC236}">
                <a16:creationId xmlns:a16="http://schemas.microsoft.com/office/drawing/2014/main" id="{64C6D979-823F-B246-DE28-D7F6EEED7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" y="0"/>
            <a:ext cx="9138646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BB6EDDF-D12A-6600-7B16-4998CD35A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577" y="4478589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439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toy person pushing a pallet truck&#10;&#10;Description automatically generated with low confidence">
            <a:extLst>
              <a:ext uri="{FF2B5EF4-FFF2-40B4-BE49-F238E27FC236}">
                <a16:creationId xmlns:a16="http://schemas.microsoft.com/office/drawing/2014/main" id="{838CB778-A07E-7EFE-7408-EBC603F38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0638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BB6EDDF-D12A-6600-7B16-4998CD35A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17" y="714309"/>
            <a:ext cx="4916766" cy="46426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4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EE7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reativity&#10;&#10;Description automatically generated">
            <a:extLst>
              <a:ext uri="{FF2B5EF4-FFF2-40B4-BE49-F238E27FC236}">
                <a16:creationId xmlns:a16="http://schemas.microsoft.com/office/drawing/2014/main" id="{A817F7E6-0CE7-F839-F995-1A9949BE4E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172" y="275266"/>
            <a:ext cx="4707656" cy="4592968"/>
          </a:xfrm>
          <a:prstGeom prst="rect">
            <a:avLst/>
          </a:prstGeom>
          <a:effectLst>
            <a:outerShdw blurRad="76200" dist="508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2" name="Picture 11" descr="A couple of figurines of two people&#10;&#10;Description automatically generated with low confidence">
            <a:extLst>
              <a:ext uri="{FF2B5EF4-FFF2-40B4-BE49-F238E27FC236}">
                <a16:creationId xmlns:a16="http://schemas.microsoft.com/office/drawing/2014/main" id="{AD98C20F-73C2-4249-E2E1-5147C5498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531" y="1409413"/>
            <a:ext cx="493484" cy="717430"/>
          </a:xfrm>
          <a:prstGeom prst="rect">
            <a:avLst/>
          </a:prstGeom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4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">
    <p:bg>
      <p:bgPr>
        <a:solidFill>
          <a:srgbClr val="B22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c blister pack v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65949">
            <a:off x="-295285" y="17503"/>
            <a:ext cx="8822912" cy="5098936"/>
          </a:xfrm>
          <a:prstGeom prst="rect">
            <a:avLst/>
          </a:prstGeom>
          <a:effectLst>
            <a:outerShdw blurRad="117475" dist="114300" dir="2700000" sx="101000" sy="101000" algn="tl" rotWithShape="0">
              <a:schemeClr val="tx1">
                <a:lumMod val="65000"/>
                <a:lumOff val="35000"/>
                <a:alpha val="33000"/>
              </a:scheme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61284" y="258577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1284" y="776644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61783" y="1294711"/>
            <a:ext cx="3195095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E9F22-BBCF-1FB5-84E4-6F1BB6B3BA9C}"/>
              </a:ext>
            </a:extLst>
          </p:cNvPr>
          <p:cNvSpPr txBox="1"/>
          <p:nvPr userDrawn="1"/>
        </p:nvSpPr>
        <p:spPr>
          <a:xfrm>
            <a:off x="6121823" y="1947006"/>
            <a:ext cx="4281968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Myriad Pro"/>
                <a:cs typeface="Myriad Pro"/>
              </a:rPr>
              <a:t>WE MAKE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MORE THAN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latin typeface="Myriad Pro"/>
                <a:cs typeface="Myriad Pro"/>
              </a:rPr>
              <a:t>MEDICINES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E3870-37A3-8284-9730-17132DB7E80A}"/>
              </a:ext>
            </a:extLst>
          </p:cNvPr>
          <p:cNvSpPr txBox="1"/>
          <p:nvPr userDrawn="1"/>
        </p:nvSpPr>
        <p:spPr>
          <a:xfrm>
            <a:off x="7155687" y="4110365"/>
            <a:ext cx="1988313" cy="86400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CCF49-14F4-191B-DAD5-0712CEF38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78" y="4351759"/>
            <a:ext cx="1503530" cy="3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solidFill>
          <a:srgbClr val="EE7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act disk, circle, text, data storage device&#10;&#10;Description automatically generated">
            <a:extLst>
              <a:ext uri="{FF2B5EF4-FFF2-40B4-BE49-F238E27FC236}">
                <a16:creationId xmlns:a16="http://schemas.microsoft.com/office/drawing/2014/main" id="{BFDF5FFC-DDE7-D728-E7C7-1DDBDD3BC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18" y="925612"/>
            <a:ext cx="7772400" cy="4217888"/>
          </a:xfrm>
          <a:prstGeom prst="rect">
            <a:avLst/>
          </a:prstGeom>
          <a:effectLst>
            <a:outerShdw blurRad="76200" dist="635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pic>
        <p:nvPicPr>
          <p:cNvPr id="4" name="Picture 3" descr="A picture containing clothing, standing, person, footwear&#10;&#10;Description automatically generated">
            <a:extLst>
              <a:ext uri="{FF2B5EF4-FFF2-40B4-BE49-F238E27FC236}">
                <a16:creationId xmlns:a16="http://schemas.microsoft.com/office/drawing/2014/main" id="{66164071-F5B6-90E4-B19A-D06AB938D4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82" y="3780545"/>
            <a:ext cx="3366421" cy="15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5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4163" y="915986"/>
            <a:ext cx="8185150" cy="3923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757678"/>
                </a:solidFill>
                <a:latin typeface="Myriad Pro"/>
              </a:defRPr>
            </a:lvl1pPr>
            <a:lvl2pPr>
              <a:defRPr sz="1600">
                <a:solidFill>
                  <a:srgbClr val="757678"/>
                </a:solidFill>
                <a:latin typeface="Myriad Pro"/>
              </a:defRPr>
            </a:lvl2pPr>
            <a:lvl3pPr>
              <a:defRPr sz="1400">
                <a:solidFill>
                  <a:srgbClr val="757678"/>
                </a:solidFill>
                <a:latin typeface="Myriad Pro"/>
              </a:defRPr>
            </a:lvl3pPr>
            <a:lvl4pPr>
              <a:defRPr sz="1200">
                <a:solidFill>
                  <a:srgbClr val="757678"/>
                </a:solidFill>
                <a:latin typeface="Myriad Pro"/>
              </a:defRPr>
            </a:lvl4pPr>
            <a:lvl5pPr>
              <a:defRPr sz="1100">
                <a:solidFill>
                  <a:srgbClr val="757678"/>
                </a:solidFill>
                <a:latin typeface="Myriad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2380C-0FB2-9D4C-4F97-E1627DC64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1313" y="64076"/>
            <a:ext cx="1116000" cy="712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3C68-C5DE-F3B5-93FD-7DA706C3C412}"/>
              </a:ext>
            </a:extLst>
          </p:cNvPr>
          <p:cNvSpPr txBox="1">
            <a:spLocks/>
          </p:cNvSpPr>
          <p:nvPr userDrawn="1"/>
        </p:nvSpPr>
        <p:spPr>
          <a:xfrm>
            <a:off x="73429" y="74870"/>
            <a:ext cx="6138060" cy="638632"/>
          </a:xfrm>
          <a:prstGeom prst="rect">
            <a:avLst/>
          </a:prstGeom>
          <a:solidFill>
            <a:srgbClr val="EE7D0C"/>
          </a:solidFill>
          <a:ln w="76200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1600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yriad Pro"/>
                <a:ea typeface="+mj-ea"/>
                <a:cs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AFE972E-B7B3-11C8-5141-AAE689F6B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592" y="248759"/>
            <a:ext cx="39553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0000"/>
              </a:lnSpc>
              <a:defRPr sz="1050" b="1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7842A020-5B03-5847-AD24-C3A9D2D49B9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2E7A0F-95B1-1179-F254-D5F0C63BE38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4163" y="229216"/>
            <a:ext cx="3909771" cy="3559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342900" indent="0">
              <a:buNone/>
              <a:defRPr>
                <a:solidFill>
                  <a:srgbClr val="868689"/>
                </a:solidFill>
              </a:defRPr>
            </a:lvl2pPr>
            <a:lvl3pPr>
              <a:defRPr>
                <a:solidFill>
                  <a:srgbClr val="868689"/>
                </a:solidFill>
              </a:defRPr>
            </a:lvl3pPr>
            <a:lvl4pPr>
              <a:defRPr>
                <a:solidFill>
                  <a:srgbClr val="868689"/>
                </a:solidFill>
              </a:defRPr>
            </a:lvl4pPr>
            <a:lvl5pPr>
              <a:defRPr>
                <a:solidFill>
                  <a:srgbClr val="868689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7512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52" r:id="rId9"/>
    <p:sldLayoutId id="2147483676" r:id="rId10"/>
    <p:sldLayoutId id="2147483678" r:id="rId11"/>
    <p:sldLayoutId id="2147483680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704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5" r:id="rId25"/>
    <p:sldLayoutId id="2147483706" r:id="rId26"/>
    <p:sldLayoutId id="2147483707" r:id="rId27"/>
    <p:sldLayoutId id="2147483708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  <p:sldLayoutId id="2147483725" r:id="rId43"/>
    <p:sldLayoutId id="2147483726" r:id="rId44"/>
    <p:sldLayoutId id="2147483727" r:id="rId45"/>
    <p:sldLayoutId id="2147483728" r:id="rId46"/>
    <p:sldLayoutId id="2147483691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9" r:id="rId55"/>
    <p:sldLayoutId id="2147483740" r:id="rId56"/>
    <p:sldLayoutId id="2147483741" r:id="rId57"/>
    <p:sldLayoutId id="2147483742" r:id="rId58"/>
    <p:sldLayoutId id="2147483743" r:id="rId59"/>
    <p:sldLayoutId id="2147483744" r:id="rId60"/>
    <p:sldLayoutId id="2147483745" r:id="rId61"/>
    <p:sldLayoutId id="2147483746" r:id="rId62"/>
    <p:sldLayoutId id="2147483747" r:id="rId63"/>
    <p:sldLayoutId id="2147483748" r:id="rId64"/>
    <p:sldLayoutId id="2147483749" r:id="rId65"/>
    <p:sldLayoutId id="2147483750" r:id="rId66"/>
    <p:sldLayoutId id="2147483690" r:id="rId67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EE7D0C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DEA42E-D28F-2762-770C-0851F66F74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1284" y="258577"/>
            <a:ext cx="4199621" cy="355997"/>
          </a:xfrm>
        </p:spPr>
        <p:txBody>
          <a:bodyPr/>
          <a:lstStyle/>
          <a:p>
            <a:r>
              <a:rPr lang="en-US" sz="2400" dirty="0" err="1"/>
              <a:t>Normas</a:t>
            </a:r>
            <a:r>
              <a:rPr lang="en-US" sz="2400" dirty="0"/>
              <a:t> y </a:t>
            </a:r>
            <a:r>
              <a:rPr lang="en-US" sz="2400" dirty="0" err="1"/>
              <a:t>recomendaciones</a:t>
            </a:r>
            <a:r>
              <a:rPr lang="en-US" sz="2400" dirty="0"/>
              <a:t> para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presentación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ponente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eventos</a:t>
            </a:r>
            <a:r>
              <a:rPr lang="en-US" sz="2400" dirty="0"/>
              <a:t> de Accord Healthcare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7B02DA-C243-17DF-E894-F90680A4BB33}"/>
              </a:ext>
            </a:extLst>
          </p:cNvPr>
          <p:cNvSpPr txBox="1"/>
          <p:nvPr/>
        </p:nvSpPr>
        <p:spPr>
          <a:xfrm>
            <a:off x="4252608" y="4909187"/>
            <a:ext cx="1729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chemeClr val="bg1"/>
                </a:solidFill>
              </a:rPr>
              <a:t>ES---01452</a:t>
            </a:r>
            <a:endParaRPr lang="es-E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3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6245FDB-2E04-9456-EFCB-6AF9B531A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42A020-5B03-5847-AD24-C3A9D2D49B9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DFBC40-D75C-5BC0-150B-C7B0BCAAC0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4163" y="229216"/>
            <a:ext cx="5595344" cy="355997"/>
          </a:xfrm>
        </p:spPr>
        <p:txBody>
          <a:bodyPr/>
          <a:lstStyle/>
          <a:p>
            <a:r>
              <a:rPr lang="es-ES" dirty="0"/>
              <a:t>Normas básicas para presentaciones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F75120E-1A0C-9075-A8ED-56F9139EB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163" y="915986"/>
            <a:ext cx="8185150" cy="1340104"/>
          </a:xfrm>
        </p:spPr>
        <p:txBody>
          <a:bodyPr/>
          <a:lstStyle/>
          <a:p>
            <a:r>
              <a:rPr lang="es-ES" sz="1100" dirty="0"/>
              <a:t>Le agradecemos su participación como ponente en las actividades de Accord </a:t>
            </a:r>
            <a:r>
              <a:rPr lang="es-ES" sz="1100" dirty="0" err="1"/>
              <a:t>Healthcare</a:t>
            </a:r>
            <a:r>
              <a:rPr lang="es-ES" sz="1100" dirty="0"/>
              <a:t>.</a:t>
            </a:r>
          </a:p>
          <a:p>
            <a:endParaRPr lang="es-ES" sz="100" dirty="0"/>
          </a:p>
          <a:p>
            <a:r>
              <a:rPr lang="es-ES" sz="1100" dirty="0"/>
              <a:t>Con respecto a su presentación, existen algunas normas básicas a seguir en relación con las diapositivas que incluyan información sobre productos farmacéuticos: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D66B416-99E1-2100-53F4-024E7FA9A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36" y="1756051"/>
            <a:ext cx="85780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050" dirty="0">
                <a:solidFill>
                  <a:schemeClr val="bg2">
                    <a:lumMod val="50000"/>
                  </a:schemeClr>
                </a:solidFill>
                <a:latin typeface="Myriad Pro" panose="020B0503030403020204"/>
              </a:rPr>
              <a:t>Todo el contenido debe reflejar fielmente las </a:t>
            </a:r>
            <a:r>
              <a:rPr lang="es-ES" sz="1050" b="1" dirty="0">
                <a:solidFill>
                  <a:schemeClr val="bg2">
                    <a:lumMod val="50000"/>
                  </a:schemeClr>
                </a:solidFill>
                <a:latin typeface="Myriad Pro" panose="020B0503030403020204"/>
              </a:rPr>
              <a:t>indicaciones recogidas en la ficha técnica </a:t>
            </a:r>
            <a:r>
              <a:rPr lang="es-ES" sz="1050" dirty="0">
                <a:solidFill>
                  <a:schemeClr val="bg2">
                    <a:lumMod val="50000"/>
                  </a:schemeClr>
                </a:solidFill>
                <a:latin typeface="Myriad Pro" panose="020B0503030403020204"/>
              </a:rPr>
              <a:t>vigente en España en el momento de la presentación. No se recomienda incluir referencias a usos del fármaco que no estén contemplados en dicha ficha. La versión más actualizada puede consultarse en el Centro de Información de Medicamentos de la AEMPS (CIMA).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altLang="es-ES" sz="1050" dirty="0">
                <a:solidFill>
                  <a:schemeClr val="bg2">
                    <a:lumMod val="50000"/>
                  </a:schemeClr>
                </a:solidFill>
                <a:latin typeface="Myriad Pro" panose="020B0503030403020204"/>
              </a:rPr>
              <a:t>La información científica y los mensajes deben estar </a:t>
            </a:r>
            <a:r>
              <a:rPr lang="es-ES" altLang="es-ES" sz="1050" b="1" dirty="0">
                <a:solidFill>
                  <a:schemeClr val="bg2">
                    <a:lumMod val="50000"/>
                  </a:schemeClr>
                </a:solidFill>
                <a:latin typeface="Myriad Pro" panose="020B0503030403020204"/>
              </a:rPr>
              <a:t>correctamente referenciados.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altLang="es-ES" sz="1050" dirty="0">
                <a:solidFill>
                  <a:srgbClr val="757678"/>
                </a:solidFill>
                <a:latin typeface="Myriad Pro"/>
              </a:rPr>
              <a:t>El documento debe </a:t>
            </a:r>
            <a:r>
              <a:rPr lang="es-ES" sz="1050" dirty="0">
                <a:solidFill>
                  <a:schemeClr val="bg2">
                    <a:lumMod val="50000"/>
                  </a:schemeClr>
                </a:solidFill>
                <a:latin typeface="Myriad Pro" panose="020B0503030403020204"/>
              </a:rPr>
              <a:t>incorporar un </a:t>
            </a:r>
            <a:r>
              <a:rPr lang="es-ES" sz="1050" b="1" dirty="0">
                <a:solidFill>
                  <a:schemeClr val="bg2">
                    <a:lumMod val="50000"/>
                  </a:schemeClr>
                </a:solidFill>
                <a:latin typeface="Myriad Pro" panose="020B0503030403020204"/>
              </a:rPr>
              <a:t>glosario con las siglas y acrónimos </a:t>
            </a:r>
            <a:r>
              <a:rPr lang="es-ES" sz="1050" dirty="0">
                <a:solidFill>
                  <a:schemeClr val="bg2">
                    <a:lumMod val="50000"/>
                  </a:schemeClr>
                </a:solidFill>
                <a:latin typeface="Myriad Pro" panose="020B0503030403020204"/>
              </a:rPr>
              <a:t>presentes en el documento.</a:t>
            </a:r>
            <a:endParaRPr lang="es-ES" altLang="es-ES" sz="1050" dirty="0">
              <a:solidFill>
                <a:schemeClr val="bg2">
                  <a:lumMod val="50000"/>
                </a:schemeClr>
              </a:solidFill>
              <a:latin typeface="Myriad Pro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050" dirty="0">
                <a:solidFill>
                  <a:srgbClr val="757678"/>
                </a:solidFill>
                <a:latin typeface="Myriad Pro"/>
              </a:rPr>
              <a:t>Cualquier texto, gráfico o ilustración tomado de fuentes científicas debe reproducirse con exactitud y </a:t>
            </a:r>
            <a:r>
              <a:rPr lang="es-ES" altLang="es-ES" sz="1050" b="1" dirty="0">
                <a:solidFill>
                  <a:srgbClr val="757678"/>
                </a:solidFill>
                <a:latin typeface="Myriad Pro"/>
              </a:rPr>
              <a:t>citarse de manera adecuada.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050" dirty="0">
                <a:solidFill>
                  <a:srgbClr val="757678"/>
                </a:solidFill>
                <a:latin typeface="Myriad Pro"/>
              </a:rPr>
              <a:t>Los gráficos y tablas deben presentarse de forma clara, objetiva y equilibrada, incluyendo siempre la referencia correspondiente.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050" dirty="0">
                <a:solidFill>
                  <a:srgbClr val="757678"/>
                </a:solidFill>
                <a:latin typeface="Myriad Pro"/>
              </a:rPr>
              <a:t>No se deben combinar en un mismo gráfico o tabla datos de estudios diferentes, salvo que formen parte de un meta-análisis.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050" dirty="0">
                <a:solidFill>
                  <a:srgbClr val="757678"/>
                </a:solidFill>
                <a:latin typeface="Myriad Pro"/>
              </a:rPr>
              <a:t>Si se incluyen algoritmos o recomendaciones de guías clínicas, deben reproducirse fielmente y citar la fuente correspondiente.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050" dirty="0">
                <a:solidFill>
                  <a:srgbClr val="757678"/>
                </a:solidFill>
                <a:latin typeface="Myriad Pro"/>
              </a:rPr>
              <a:t>Se debe evitar el uso de términos superlativos o afirmaciones exageradas sobre calidad, eficacia, seguridad o pureza, salvo que vayan respaldados por evidencia científica que los justifique.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s-ES" altLang="es-ES" sz="1050" dirty="0">
                <a:solidFill>
                  <a:srgbClr val="757678"/>
                </a:solidFill>
                <a:latin typeface="Myriad Pro"/>
              </a:rPr>
              <a:t>Ante cualquier pregunta sobre el uso de un producto fuera de su ficha técnica, debe remitirse al Departamento Médico de Accord o responder fuera del contexto de la reunión.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es-ES" altLang="es-ES" sz="1050" dirty="0">
              <a:solidFill>
                <a:srgbClr val="757678"/>
              </a:solidFill>
              <a:latin typeface="Myriad Pr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FCA0E8-A0AE-DE60-C3FD-8B0145ABF0A1}"/>
              </a:ext>
            </a:extLst>
          </p:cNvPr>
          <p:cNvSpPr txBox="1"/>
          <p:nvPr/>
        </p:nvSpPr>
        <p:spPr>
          <a:xfrm>
            <a:off x="4252608" y="4909187"/>
            <a:ext cx="1729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chemeClr val="bg2">
                    <a:lumMod val="50000"/>
                  </a:schemeClr>
                </a:solidFill>
              </a:rPr>
              <a:t>ES---01452</a:t>
            </a:r>
            <a:endParaRPr lang="es-ES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8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A8C4893-00F8-AB6A-65BA-B07F0EDEE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42A020-5B03-5847-AD24-C3A9D2D49B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6839B2-D124-0E9C-1184-11ADBE1E42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4163" y="229216"/>
            <a:ext cx="5338970" cy="355997"/>
          </a:xfrm>
        </p:spPr>
        <p:txBody>
          <a:bodyPr/>
          <a:lstStyle/>
          <a:p>
            <a:r>
              <a:rPr lang="es-ES" dirty="0"/>
              <a:t>Normas básicas para presentaciones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2A368F-F5E0-FDC4-419F-841FEA379A56}"/>
              </a:ext>
            </a:extLst>
          </p:cNvPr>
          <p:cNvSpPr txBox="1"/>
          <p:nvPr/>
        </p:nvSpPr>
        <p:spPr>
          <a:xfrm>
            <a:off x="284163" y="1171414"/>
            <a:ext cx="7936891" cy="3561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100" dirty="0">
                <a:solidFill>
                  <a:srgbClr val="757678"/>
                </a:solidFill>
                <a:latin typeface="Myriad Pro"/>
              </a:rPr>
              <a:t>Si tiene previsto incluir casos clínicos en su presentación, tenga en cuenta lo siguiente: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1100" dirty="0">
                <a:solidFill>
                  <a:srgbClr val="757678"/>
                </a:solidFill>
                <a:latin typeface="Myriad Pro"/>
              </a:rPr>
              <a:t>La </a:t>
            </a:r>
            <a:r>
              <a:rPr lang="es-ES" sz="1100" b="1" dirty="0">
                <a:solidFill>
                  <a:srgbClr val="757678"/>
                </a:solidFill>
                <a:latin typeface="Myriad Pro"/>
              </a:rPr>
              <a:t>información del paciente debe mantenerse anónima </a:t>
            </a:r>
            <a:r>
              <a:rPr lang="es-ES" sz="1100" dirty="0">
                <a:solidFill>
                  <a:srgbClr val="757678"/>
                </a:solidFill>
                <a:latin typeface="Myriad Pro"/>
              </a:rPr>
              <a:t>para garantizar su privacidad.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1100" dirty="0">
                <a:solidFill>
                  <a:srgbClr val="757678"/>
                </a:solidFill>
                <a:latin typeface="Myriad Pro"/>
              </a:rPr>
              <a:t>La experiencia con el fármaco debe estar </a:t>
            </a:r>
            <a:r>
              <a:rPr lang="es-ES" sz="1100" b="1" dirty="0">
                <a:solidFill>
                  <a:srgbClr val="757678"/>
                </a:solidFill>
                <a:latin typeface="Myriad Pro"/>
              </a:rPr>
              <a:t>dentro de las indicaciones aprobadas </a:t>
            </a:r>
            <a:r>
              <a:rPr lang="es-ES" sz="1100" dirty="0">
                <a:solidFill>
                  <a:srgbClr val="757678"/>
                </a:solidFill>
                <a:latin typeface="Myriad Pro"/>
              </a:rPr>
              <a:t>y alineada con la ficha técnica vigente.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s-ES" sz="1100" dirty="0">
              <a:solidFill>
                <a:srgbClr val="757678"/>
              </a:solidFill>
              <a:latin typeface="Myriad Pro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100" dirty="0">
                <a:solidFill>
                  <a:srgbClr val="757678"/>
                </a:solidFill>
                <a:latin typeface="Myriad Pro"/>
              </a:rPr>
              <a:t>Es importante informar a la audiencia sobre cualquier relación contractual con Accord. Está prohibido publicar en redes sociales o cualquier otro canal contenido promocional relacionado con la reunión.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100" dirty="0">
                <a:solidFill>
                  <a:srgbClr val="757678"/>
                </a:solidFill>
                <a:latin typeface="Myriad Pro"/>
              </a:rPr>
              <a:t>Por último, recuerden que el documento debe entregarse en un formato subsanable (i.e. ppt) y dentro de los plazos establecidos según el contrato.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s-ES" sz="100" dirty="0">
              <a:solidFill>
                <a:srgbClr val="757678"/>
              </a:solidFill>
              <a:latin typeface="Myriad Pro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100" dirty="0">
                <a:solidFill>
                  <a:srgbClr val="757678"/>
                </a:solidFill>
                <a:latin typeface="Myriad Pro"/>
              </a:rPr>
              <a:t>Estas directrices buscan garantizar que el contenido compartido cumple con la ley vigente sobre la promoción de medicamentos de prescripción en España.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100" dirty="0">
                <a:solidFill>
                  <a:srgbClr val="757678"/>
                </a:solidFill>
                <a:latin typeface="Myriad Pro"/>
              </a:rPr>
              <a:t>Agradecemos su colaboración.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76C82C-4459-32C1-0C1B-F5DA78F7A225}"/>
              </a:ext>
            </a:extLst>
          </p:cNvPr>
          <p:cNvSpPr txBox="1"/>
          <p:nvPr/>
        </p:nvSpPr>
        <p:spPr>
          <a:xfrm>
            <a:off x="4252608" y="4909187"/>
            <a:ext cx="1729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chemeClr val="bg2">
                    <a:lumMod val="50000"/>
                  </a:schemeClr>
                </a:solidFill>
              </a:rPr>
              <a:t>ES---01452</a:t>
            </a:r>
            <a:endParaRPr lang="es-ES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5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358332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55ADCEEC-B1A4-4BAF-AAF7-C774C9913265}" vid="{7B871DB9-F4FF-4D87-BDE1-396E9185BF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3B26CF93C854C961F46CA5E551E52" ma:contentTypeVersion="14" ma:contentTypeDescription="Create a new document." ma:contentTypeScope="" ma:versionID="12dbd2969130f622a071bd7b8dbc09c4">
  <xsd:schema xmlns:xsd="http://www.w3.org/2001/XMLSchema" xmlns:xs="http://www.w3.org/2001/XMLSchema" xmlns:p="http://schemas.microsoft.com/office/2006/metadata/properties" xmlns:ns2="98b3d1d0-d2a3-484e-92a3-ce0f8f343c6f" xmlns:ns3="6c774c97-6a22-4487-bf6b-85921c3e2319" targetNamespace="http://schemas.microsoft.com/office/2006/metadata/properties" ma:root="true" ma:fieldsID="804f5270beb26b6f57d5c5566d01718e" ns2:_="" ns3:_="">
    <xsd:import namespace="98b3d1d0-d2a3-484e-92a3-ce0f8f343c6f"/>
    <xsd:import namespace="6c774c97-6a22-4487-bf6b-85921c3e23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3d1d0-d2a3-484e-92a3-ce0f8f343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ab9485c-35c7-4761-9498-d62814857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74c97-6a22-4487-bf6b-85921c3e231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ccd347b-19eb-42b0-a681-64f9fb2b71ea}" ma:internalName="TaxCatchAll" ma:showField="CatchAllData" ma:web="6c774c97-6a22-4487-bf6b-85921c3e2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b3d1d0-d2a3-484e-92a3-ce0f8f343c6f">
      <Terms xmlns="http://schemas.microsoft.com/office/infopath/2007/PartnerControls"/>
    </lcf76f155ced4ddcb4097134ff3c332f>
    <TaxCatchAll xmlns="6c774c97-6a22-4487-bf6b-85921c3e2319" xsi:nil="true"/>
  </documentManagement>
</p:properties>
</file>

<file path=customXml/itemProps1.xml><?xml version="1.0" encoding="utf-8"?>
<ds:datastoreItem xmlns:ds="http://schemas.openxmlformats.org/officeDocument/2006/customXml" ds:itemID="{4AD9A6EA-61CE-4E9D-8A2D-C4BADE26FD8A}"/>
</file>

<file path=customXml/itemProps2.xml><?xml version="1.0" encoding="utf-8"?>
<ds:datastoreItem xmlns:ds="http://schemas.openxmlformats.org/officeDocument/2006/customXml" ds:itemID="{05A6938B-C3BF-4467-84F9-D27F7AE16B1A}"/>
</file>

<file path=customXml/itemProps3.xml><?xml version="1.0" encoding="utf-8"?>
<ds:datastoreItem xmlns:ds="http://schemas.openxmlformats.org/officeDocument/2006/customXml" ds:itemID="{AC64B5E4-B6D8-42C2-A065-0B216C5B03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435</Words>
  <Application>Microsoft Office PowerPoint</Application>
  <PresentationFormat>Presentación en pantalla (16:9)</PresentationFormat>
  <Paragraphs>30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Myriad Pro</vt:lpstr>
      <vt:lpstr>Wingdings</vt:lpstr>
      <vt:lpstr>Accord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Fuentes</dc:creator>
  <cp:lastModifiedBy>Andrea Del Sagrado</cp:lastModifiedBy>
  <cp:revision>129</cp:revision>
  <dcterms:created xsi:type="dcterms:W3CDTF">2017-11-22T11:55:28Z</dcterms:created>
  <dcterms:modified xsi:type="dcterms:W3CDTF">2025-06-26T15:33:52Z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6dd0f0-549d-4a31-862c-c1638adefb3b_Enabled">
    <vt:lpwstr>true</vt:lpwstr>
  </property>
  <property fmtid="{D5CDD505-2E9C-101B-9397-08002B2CF9AE}" pid="3" name="MSIP_Label_926dd0f0-549d-4a31-862c-c1638adefb3b_SetDate">
    <vt:lpwstr>2025-02-19T09:37:14Z</vt:lpwstr>
  </property>
  <property fmtid="{D5CDD505-2E9C-101B-9397-08002B2CF9AE}" pid="4" name="MSIP_Label_926dd0f0-549d-4a31-862c-c1638adefb3b_Method">
    <vt:lpwstr>Privileged</vt:lpwstr>
  </property>
  <property fmtid="{D5CDD505-2E9C-101B-9397-08002B2CF9AE}" pid="5" name="MSIP_Label_926dd0f0-549d-4a31-862c-c1638adefb3b_Name">
    <vt:lpwstr>General Business Data</vt:lpwstr>
  </property>
  <property fmtid="{D5CDD505-2E9C-101B-9397-08002B2CF9AE}" pid="6" name="MSIP_Label_926dd0f0-549d-4a31-862c-c1638adefb3b_SiteId">
    <vt:lpwstr>565796f8-44be-4e6f-86bd-5f094ff1fe93</vt:lpwstr>
  </property>
  <property fmtid="{D5CDD505-2E9C-101B-9397-08002B2CF9AE}" pid="7" name="MSIP_Label_926dd0f0-549d-4a31-862c-c1638adefb3b_ActionId">
    <vt:lpwstr>b6eaad4d-fd62-4f18-aa53-8db921b046d8</vt:lpwstr>
  </property>
  <property fmtid="{D5CDD505-2E9C-101B-9397-08002B2CF9AE}" pid="8" name="MSIP_Label_926dd0f0-549d-4a31-862c-c1638adefb3b_ContentBits">
    <vt:lpwstr>0</vt:lpwstr>
  </property>
  <property fmtid="{D5CDD505-2E9C-101B-9397-08002B2CF9AE}" pid="9" name="MSIP_Label_926dd0f0-549d-4a31-862c-c1638adefb3b_Tag">
    <vt:lpwstr>10, 0, 1, 1</vt:lpwstr>
  </property>
  <property fmtid="{D5CDD505-2E9C-101B-9397-08002B2CF9AE}" pid="10" name="ContentTypeId">
    <vt:lpwstr>0x0101006523B26CF93C854C961F46CA5E551E52</vt:lpwstr>
  </property>
</Properties>
</file>